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60" r:id="rId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D23C32-EE78-44F0-9FCC-22748618EFD7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C00152-D93A-45E3-9CC9-67F0CD2707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C00152-D93A-45E3-9CC9-67F0CD2707B2}" type="slidenum">
              <a:rPr lang="es-MX" smtClean="0"/>
              <a:pPr/>
              <a:t>2</a:t>
            </a:fld>
            <a:endParaRPr lang="es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772400" cy="650503"/>
          </a:xfrm>
        </p:spPr>
        <p:txBody>
          <a:bodyPr>
            <a:normAutofit/>
          </a:bodyPr>
          <a:lstStyle/>
          <a:p>
            <a:r>
              <a:rPr lang="es-MX" sz="3200" dirty="0" smtClean="0"/>
              <a:t>B.C.S.  PANORAMA EPIDEMIOLOGICO 2018</a:t>
            </a:r>
            <a:endParaRPr lang="es-MX" sz="32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259632" y="2636912"/>
            <a:ext cx="6400800" cy="1752600"/>
          </a:xfrm>
        </p:spPr>
        <p:txBody>
          <a:bodyPr>
            <a:normAutofit/>
          </a:bodyPr>
          <a:lstStyle/>
          <a:p>
            <a:r>
              <a:rPr lang="es-MX" sz="2800" dirty="0" smtClean="0"/>
              <a:t>MORBILIDAD GENERAL, INFLUENZA DENGUE, SEMANA # 13</a:t>
            </a:r>
          </a:p>
          <a:p>
            <a:r>
              <a:rPr lang="es-MX" sz="2800" dirty="0" smtClean="0"/>
              <a:t>2018</a:t>
            </a:r>
            <a:endParaRPr lang="es-MX" sz="2800" dirty="0"/>
          </a:p>
        </p:txBody>
      </p:sp>
      <p:sp>
        <p:nvSpPr>
          <p:cNvPr id="6" name="5 CuadroTexto"/>
          <p:cNvSpPr txBox="1"/>
          <p:nvPr/>
        </p:nvSpPr>
        <p:spPr>
          <a:xfrm>
            <a:off x="4499992" y="5229200"/>
            <a:ext cx="43204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FUENTE: PLATAFORMA SINAVE. SUIVE WNDOWS. SSA</a:t>
            </a:r>
          </a:p>
          <a:p>
            <a:r>
              <a:rPr lang="es-MX" sz="1200" dirty="0" smtClean="0"/>
              <a:t>CORTE DE INFORMACION AL  05 - 04 -2018</a:t>
            </a:r>
          </a:p>
          <a:p>
            <a:r>
              <a:rPr lang="es-MX" sz="1200" dirty="0" smtClean="0"/>
              <a:t>DEPARTAMENTO DE VIGILANCIA EPIDEMIOLOGICA</a:t>
            </a:r>
          </a:p>
          <a:p>
            <a:r>
              <a:rPr lang="es-MX" sz="1200" dirty="0" smtClean="0"/>
              <a:t>RESPONSABLE: DR. MAURICIO BERNAL HERNANDEZ</a:t>
            </a:r>
          </a:p>
          <a:p>
            <a:r>
              <a:rPr lang="es-MX" sz="1200" dirty="0" smtClean="0"/>
              <a:t>APOYO TECNICO: ING. ERNESTO NAVARRO HIGUERA</a:t>
            </a:r>
          </a:p>
        </p:txBody>
      </p:sp>
      <p:pic>
        <p:nvPicPr>
          <p:cNvPr id="8" name="Marcador de contenido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44208" y="263401"/>
            <a:ext cx="2102946" cy="1078903"/>
          </a:xfrm>
          <a:prstGeom prst="rect">
            <a:avLst/>
          </a:prstGeom>
        </p:spPr>
      </p:pic>
      <p:pic>
        <p:nvPicPr>
          <p:cNvPr id="9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4" y="248883"/>
            <a:ext cx="1800200" cy="12521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2195736" y="836712"/>
            <a:ext cx="4104456" cy="792088"/>
          </a:xfrm>
        </p:spPr>
        <p:txBody>
          <a:bodyPr>
            <a:normAutofit/>
          </a:bodyPr>
          <a:lstStyle/>
          <a:p>
            <a:r>
              <a:rPr lang="es-MX" sz="2800" dirty="0" smtClean="0"/>
              <a:t>MORBILIDAD GENERAL </a:t>
            </a:r>
            <a:endParaRPr lang="es-MX" sz="2800" dirty="0"/>
          </a:p>
        </p:txBody>
      </p:sp>
      <p:sp>
        <p:nvSpPr>
          <p:cNvPr id="7" name="Título 4"/>
          <p:cNvSpPr txBox="1">
            <a:spLocks/>
          </p:cNvSpPr>
          <p:nvPr/>
        </p:nvSpPr>
        <p:spPr>
          <a:xfrm>
            <a:off x="214282" y="28572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BOLETIN EPIDEMIOLOGICO SEMANAL </a:t>
            </a:r>
            <a:b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SEMANA </a:t>
            </a:r>
            <a: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13 </a:t>
            </a:r>
            <a: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2018</a:t>
            </a:r>
            <a:endParaRPr kumimoji="0" lang="es-MX" sz="1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8" name="Marcador de contenido 6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44208" y="263401"/>
            <a:ext cx="2102946" cy="1078903"/>
          </a:xfrm>
        </p:spPr>
      </p:pic>
      <p:pic>
        <p:nvPicPr>
          <p:cNvPr id="9" name="Imagen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4" y="248883"/>
            <a:ext cx="1800200" cy="1252154"/>
          </a:xfrm>
          <a:prstGeom prst="rect">
            <a:avLst/>
          </a:prstGeom>
        </p:spPr>
      </p:pic>
      <p:graphicFrame>
        <p:nvGraphicFramePr>
          <p:cNvPr id="11" name="10 Tabla"/>
          <p:cNvGraphicFramePr>
            <a:graphicFrameLocks noGrp="1"/>
          </p:cNvGraphicFramePr>
          <p:nvPr/>
        </p:nvGraphicFramePr>
        <p:xfrm>
          <a:off x="1571604" y="1523102"/>
          <a:ext cx="5500727" cy="5334898"/>
        </p:xfrm>
        <a:graphic>
          <a:graphicData uri="http://schemas.openxmlformats.org/drawingml/2006/table">
            <a:tbl>
              <a:tblPr/>
              <a:tblGrid>
                <a:gridCol w="3091649"/>
                <a:gridCol w="803026"/>
                <a:gridCol w="803026"/>
                <a:gridCol w="803026"/>
              </a:tblGrid>
              <a:tr h="121616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 dirty="0">
                          <a:latin typeface="Arial"/>
                        </a:rPr>
                        <a:t>DIRECCION DE SERVICIOS DE SALUD</a:t>
                      </a:r>
                    </a:p>
                  </a:txBody>
                  <a:tcPr marL="5474" marR="5474" marT="54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21616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 dirty="0">
                          <a:latin typeface="Arial"/>
                        </a:rPr>
                        <a:t>SUBDIRECCION DE CONTROL Y PREVENCION DE ENFERMEDADES</a:t>
                      </a:r>
                    </a:p>
                  </a:txBody>
                  <a:tcPr marL="5474" marR="5474" marT="54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21616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 dirty="0">
                          <a:latin typeface="Arial"/>
                        </a:rPr>
                        <a:t>DEPARTAMENTO DE VIGILANCIA EPIDEMIOLOGICA</a:t>
                      </a:r>
                    </a:p>
                  </a:txBody>
                  <a:tcPr marL="5474" marR="5474" marT="54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21616"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474" marR="5474" marT="54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474" marR="5474" marT="54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474" marR="5474" marT="54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474" marR="5474" marT="54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4258">
                <a:tc gridSpan="4">
                  <a:txBody>
                    <a:bodyPr/>
                    <a:lstStyle/>
                    <a:p>
                      <a:pPr algn="r" fontAlgn="b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Prontuario semana 13-2018</a:t>
                      </a:r>
                    </a:p>
                  </a:txBody>
                  <a:tcPr marL="5474" marR="5474" marT="54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51127"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Padecimiento</a:t>
                      </a:r>
                    </a:p>
                  </a:txBody>
                  <a:tcPr marL="5474" marR="5474" marT="547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2018</a:t>
                      </a:r>
                    </a:p>
                  </a:txBody>
                  <a:tcPr marL="5474" marR="5474" marT="547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2017</a:t>
                      </a:r>
                    </a:p>
                  </a:txBody>
                  <a:tcPr marL="5474" marR="5474" marT="547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Variación</a:t>
                      </a:r>
                    </a:p>
                  </a:txBody>
                  <a:tcPr marL="5474" marR="5474" marT="547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389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Infecciones respiratorias agudas *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76,243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85,191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-10.50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389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 dirty="0" smtClean="0">
                          <a:latin typeface="Arial"/>
                        </a:rPr>
                        <a:t>Enfermedades diarreicas agudas**</a:t>
                      </a:r>
                      <a:endParaRPr lang="es-MX" sz="800" b="0" i="0" u="none" strike="noStrike" dirty="0">
                        <a:latin typeface="Arial"/>
                      </a:endParaRP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13,638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11,745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16.12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771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Infección de vías urinarias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 dirty="0">
                          <a:latin typeface="Arial"/>
                        </a:rPr>
                        <a:t>11,057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10,889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1.54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389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Otitis media aguda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4,053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3,154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28.50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389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Gingivitis y enfermedad periodontal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3,953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4,337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-8.85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389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Úlceras, gastritis y duodenitis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 dirty="0">
                          <a:latin typeface="Arial"/>
                        </a:rPr>
                        <a:t>3,700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3,195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15.81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389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Conjuntivitis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3,214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3,147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2.13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389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Enfermedades de Transmisión Sexual ***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1,475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1,234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19.53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389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Obesidad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1,274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1,922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-33.71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389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Hipertensión arterial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787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794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-0.88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389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Asma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735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747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-1.61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389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Varicela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506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562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-9.96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389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Diabetes mellitus (ambas) ****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472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532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-11.28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389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Accidentes de transporte en vehículos con motor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440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495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-11.11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389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Insuficiencia venosa periférica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289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401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-27.93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389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Otras helmintiasis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278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440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-36.82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389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Quemaduras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229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263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 dirty="0">
                          <a:latin typeface="Calibri"/>
                        </a:rPr>
                        <a:t>-12.93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389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Depresión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227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223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1.79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389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Hiperplasia de la próstata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150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199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-24.62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363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Edema, proteinuria y transtornos hipertensivos en el embarazo, parto y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131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117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 dirty="0">
                          <a:latin typeface="Calibri"/>
                        </a:rPr>
                        <a:t>11.97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258"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Total :</a:t>
                      </a:r>
                    </a:p>
                  </a:txBody>
                  <a:tcPr marL="5474" marR="5474" marT="547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125,292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132,966</a:t>
                      </a:r>
                    </a:p>
                  </a:txBody>
                  <a:tcPr marL="5474" marR="5474" marT="547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1" i="0" u="none" strike="noStrike" dirty="0">
                          <a:latin typeface="Calibri"/>
                        </a:rPr>
                        <a:t>-5.77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616"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474" marR="5474" marT="547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474" marR="5474" marT="547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474" marR="5474" marT="547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474" marR="5474" marT="547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8114"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>
                          <a:latin typeface="Arial"/>
                        </a:rPr>
                        <a:t>Fuente: EPIMORBI-SUAVE. Subdirección de Prevención y Control de Enfermedades. Secretaría de Salud. B.C.S.</a:t>
                      </a:r>
                    </a:p>
                  </a:txBody>
                  <a:tcPr marL="5474" marR="5474" marT="54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98114"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>
                          <a:latin typeface="Arial"/>
                        </a:rPr>
                        <a:t>*Incluye: infección respiratoria aguda, faringitis, amigdalitis </a:t>
                      </a:r>
                      <a:r>
                        <a:rPr lang="es-MX" sz="700" b="0" i="0" u="none" strike="noStrike" dirty="0" err="1">
                          <a:latin typeface="Arial"/>
                        </a:rPr>
                        <a:t>estreptococica</a:t>
                      </a:r>
                      <a:r>
                        <a:rPr lang="es-MX" sz="700" b="0" i="0" u="none" strike="noStrike" dirty="0">
                          <a:latin typeface="Arial"/>
                        </a:rPr>
                        <a:t>, neumonía, bronconeumonía e influenza.</a:t>
                      </a:r>
                    </a:p>
                  </a:txBody>
                  <a:tcPr marL="5474" marR="5474" marT="54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98114"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latin typeface="Arial"/>
                        </a:rPr>
                        <a:t>**Incluye: amibiasis intestinal, shigelosis, fiebre tifoidea, giardiasis, enfermedad diarreica aguda, intoxicación alimentaria</a:t>
                      </a:r>
                    </a:p>
                  </a:txBody>
                  <a:tcPr marL="5474" marR="5474" marT="54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16780"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latin typeface="Arial"/>
                        </a:rPr>
                        <a:t>bacteriana, paratifoidea, otras salmonelosis y otras infecciones intestinales debidas a protozoarios.</a:t>
                      </a:r>
                    </a:p>
                  </a:txBody>
                  <a:tcPr marL="5474" marR="5474" marT="54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98114"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>
                          <a:latin typeface="Arial"/>
                        </a:rPr>
                        <a:t>***Incluye: VIH, candidiasis urogenital, herpes genital, infección gonocócica genitourinaria, linfogranuloma venéreo,</a:t>
                      </a:r>
                    </a:p>
                  </a:txBody>
                  <a:tcPr marL="5474" marR="5474" marT="54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21616">
                <a:tc gridSpan="3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latin typeface="Arial"/>
                        </a:rPr>
                        <a:t> sífilis adquirida, tricomoniasis urogenital, chancro blando y vulvovaginitis aguda.</a:t>
                      </a:r>
                    </a:p>
                  </a:txBody>
                  <a:tcPr marL="5474" marR="5474" marT="54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474" marR="5474" marT="54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1616"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latin typeface="Arial"/>
                        </a:rPr>
                        <a:t>**** Incluye diabetes mellitus tipo 1 y 2.</a:t>
                      </a:r>
                    </a:p>
                  </a:txBody>
                  <a:tcPr marL="5474" marR="5474" marT="54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474" marR="5474" marT="54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474" marR="5474" marT="54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474" marR="5474" marT="54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1616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latin typeface="Arial"/>
                        </a:rPr>
                        <a:t>Observación: Se Incluye información de Consultorios Anexos a Farmacia</a:t>
                      </a:r>
                    </a:p>
                  </a:txBody>
                  <a:tcPr marL="5474" marR="5474" marT="54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474" marR="5474" marT="54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 dirty="0">
                        <a:latin typeface="Arial"/>
                      </a:endParaRPr>
                    </a:p>
                  </a:txBody>
                  <a:tcPr marL="5474" marR="5474" marT="54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6780"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>
                          <a:latin typeface="Arial"/>
                        </a:rPr>
                        <a:t>Nota: información disponible en el sistema de notificación, para el mismo período en ambos años. </a:t>
                      </a:r>
                    </a:p>
                  </a:txBody>
                  <a:tcPr marL="5474" marR="5474" marT="54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2143108" y="714356"/>
            <a:ext cx="4104456" cy="1143000"/>
          </a:xfrm>
        </p:spPr>
        <p:txBody>
          <a:bodyPr>
            <a:normAutofit/>
          </a:bodyPr>
          <a:lstStyle/>
          <a:p>
            <a:r>
              <a:rPr lang="es-MX" sz="2800" dirty="0" smtClean="0"/>
              <a:t>INFLUENZA 2018</a:t>
            </a:r>
            <a:endParaRPr lang="es-MX" sz="2800" dirty="0"/>
          </a:p>
        </p:txBody>
      </p:sp>
      <p:sp>
        <p:nvSpPr>
          <p:cNvPr id="7" name="Título 4"/>
          <p:cNvSpPr txBox="1">
            <a:spLocks/>
          </p:cNvSpPr>
          <p:nvPr/>
        </p:nvSpPr>
        <p:spPr>
          <a:xfrm>
            <a:off x="142844" y="21429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BOLETIN EPIDEMIOLOGICO SEMANAL </a:t>
            </a:r>
            <a:b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MX" sz="11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SEMANA </a:t>
            </a:r>
            <a:r>
              <a:rPr kumimoji="0" lang="es-MX" sz="11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13 </a:t>
            </a:r>
            <a: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2018</a:t>
            </a:r>
            <a:endParaRPr kumimoji="0" lang="es-MX" sz="1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8" name="Marcador de contenido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44208" y="263401"/>
            <a:ext cx="2102946" cy="1078903"/>
          </a:xfrm>
        </p:spPr>
      </p:pic>
      <p:pic>
        <p:nvPicPr>
          <p:cNvPr id="9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4" y="248883"/>
            <a:ext cx="1800200" cy="1252154"/>
          </a:xfrm>
          <a:prstGeom prst="rect">
            <a:avLst/>
          </a:prstGeom>
        </p:spPr>
      </p:pic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43042" y="1857364"/>
            <a:ext cx="5367347" cy="4646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372</Words>
  <Application>Microsoft Office PowerPoint</Application>
  <PresentationFormat>Presentación en pantalla (4:3)</PresentationFormat>
  <Paragraphs>114</Paragraphs>
  <Slides>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B.C.S.  PANORAMA EPIDEMIOLOGICO 2018</vt:lpstr>
      <vt:lpstr>MORBILIDAD GENERAL </vt:lpstr>
      <vt:lpstr>INFLUENZA 2018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B.C.S.  PANORAMA EPIDEMIOLOGICO 2014</dc:title>
  <dc:creator>jgreen</dc:creator>
  <cp:lastModifiedBy>jgreen</cp:lastModifiedBy>
  <cp:revision>26</cp:revision>
  <dcterms:created xsi:type="dcterms:W3CDTF">2018-06-06T16:56:21Z</dcterms:created>
  <dcterms:modified xsi:type="dcterms:W3CDTF">2018-07-09T15:08:11Z</dcterms:modified>
</cp:coreProperties>
</file>